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io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" panose="020B0604020202020204" charset="0"/>
      <p:regular r:id="rId23"/>
    </p:embeddedFont>
    <p:embeddedFont>
      <p:font typeface="Clear Sans Medium" panose="020B0604020202020204" charset="0"/>
      <p:regular r:id="rId24"/>
    </p:embeddedFont>
    <p:embeddedFont>
      <p:font typeface="DM Sans" panose="020B0604020202020204" charset="0"/>
      <p:regular r:id="rId25"/>
    </p:embeddedFont>
    <p:embeddedFont>
      <p:font typeface="DM Sans Bold" panose="020B0604020202020204" charset="0"/>
      <p:regular r:id="rId26"/>
    </p:embeddedFont>
    <p:embeddedFont>
      <p:font typeface="Fira Sans Light" panose="020B0403050000020004" pitchFamily="34" charset="0"/>
      <p:regular r:id="rId27"/>
      <p:italic r:id="rId28"/>
    </p:embeddedFont>
    <p:embeddedFont>
      <p:font typeface="Fira Sans Semi-Bold" panose="020B0604020202020204" charset="0"/>
      <p:regular r:id="rId29"/>
    </p:embeddedFont>
    <p:embeddedFont>
      <p:font typeface="Hammersmith On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Open Sauce Bold Italics" panose="020B0604020202020204" charset="0"/>
      <p:regular r:id="rId32"/>
    </p:embeddedFont>
    <p:embeddedFont>
      <p:font typeface="Teko Medium" panose="020B0604020202020204" charset="0"/>
      <p:regular r:id="rId33"/>
    </p:embeddedFont>
    <p:embeddedFont>
      <p:font typeface="Telegraf" panose="020B0604020202020204" charset="0"/>
      <p:regular r:id="rId34"/>
    </p:embeddedFont>
    <p:embeddedFont>
      <p:font typeface="Telegraf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686267"/>
            <a:ext cx="6968852" cy="1927992"/>
            <a:chOff x="0" y="0"/>
            <a:chExt cx="9291802" cy="2570655"/>
          </a:xfrm>
        </p:grpSpPr>
        <p:sp>
          <p:nvSpPr>
            <p:cNvPr id="10" name="Freeform 10"/>
            <p:cNvSpPr/>
            <p:nvPr/>
          </p:nvSpPr>
          <p:spPr>
            <a:xfrm>
              <a:off x="0" y="1743492"/>
              <a:ext cx="827164" cy="827164"/>
            </a:xfrm>
            <a:custGeom>
              <a:avLst/>
              <a:gdLst/>
              <a:ahLst/>
              <a:cxnLst/>
              <a:rect l="l" t="t" r="r" b="b"/>
              <a:pathLst>
                <a:path w="827164" h="827164">
                  <a:moveTo>
                    <a:pt x="0" y="0"/>
                  </a:moveTo>
                  <a:lnTo>
                    <a:pt x="827164" y="0"/>
                  </a:lnTo>
                  <a:lnTo>
                    <a:pt x="827164" y="827163"/>
                  </a:lnTo>
                  <a:lnTo>
                    <a:pt x="0" y="827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02382" y="-38100"/>
              <a:ext cx="7989420" cy="2528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6"/>
                </a:lnSpc>
              </a:pPr>
              <a:r>
                <a:rPr lang="en-US" sz="2935">
                  <a:solidFill>
                    <a:srgbClr val="000000"/>
                  </a:solidFill>
                  <a:latin typeface="Open Sauce Bold"/>
                </a:rPr>
                <a:t>PRESENTE PAR : </a:t>
              </a:r>
            </a:p>
            <a:p>
              <a:pPr marL="633817" lvl="1" indent="-316908">
                <a:lnSpc>
                  <a:spcPts val="3816"/>
                </a:lnSpc>
                <a:buFont typeface="Arial"/>
                <a:buChar char="•"/>
              </a:pPr>
              <a:r>
                <a:rPr lang="en-US" sz="2935">
                  <a:solidFill>
                    <a:srgbClr val="000000"/>
                  </a:solidFill>
                  <a:latin typeface="Open Sauce Bold Italics"/>
                </a:rPr>
                <a:t>HANAE EL M’RABET </a:t>
              </a:r>
            </a:p>
            <a:p>
              <a:pPr marL="633817" lvl="1" indent="-316908">
                <a:lnSpc>
                  <a:spcPts val="3816"/>
                </a:lnSpc>
                <a:buFont typeface="Arial"/>
                <a:buChar char="•"/>
              </a:pPr>
              <a:r>
                <a:rPr lang="en-US" sz="2935">
                  <a:solidFill>
                    <a:srgbClr val="000000"/>
                  </a:solidFill>
                  <a:latin typeface="Open Sauce Bold Italics"/>
                </a:rPr>
                <a:t>NOUHAILA KRIMEL</a:t>
              </a:r>
            </a:p>
            <a:p>
              <a:pPr marL="633817" lvl="1" indent="-316908">
                <a:lnSpc>
                  <a:spcPts val="3816"/>
                </a:lnSpc>
                <a:buFont typeface="Arial"/>
                <a:buChar char="•"/>
              </a:pPr>
              <a:r>
                <a:rPr lang="en-US" sz="2935">
                  <a:solidFill>
                    <a:srgbClr val="000000"/>
                  </a:solidFill>
                  <a:latin typeface="Open Sauce Bold Italics"/>
                </a:rPr>
                <a:t>MOHAMED AMINE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7606" y="674899"/>
            <a:ext cx="9829815" cy="559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35"/>
              </a:lnSpc>
            </a:pPr>
            <a:endParaRPr/>
          </a:p>
          <a:p>
            <a:pPr>
              <a:lnSpc>
                <a:spcPts val="10935"/>
              </a:lnSpc>
            </a:pPr>
            <a:r>
              <a:rPr lang="en-US" sz="9941" spc="-447">
                <a:solidFill>
                  <a:srgbClr val="000000"/>
                </a:solidFill>
                <a:latin typeface="Antonio Bold"/>
              </a:rPr>
              <a:t>overview of the US and Europe educational systems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697" y="4897539"/>
          <a:ext cx="16230602" cy="5229225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9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US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110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In the US, students often rely on loans, including federal student loans, to finance their education.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Scholarships and financial aid programs are available, but the financial burden often falls on the students.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3000">
                        <a:solidFill>
                          <a:srgbClr val="000000"/>
                        </a:solidFill>
                        <a:latin typeface="DM San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Europe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110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In Europe, financial aid is more readily available and accessible to students, both domestic and international.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Scholarships, grants, and favorable loan terms contribute to the affordability of education.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3000">
                        <a:solidFill>
                          <a:srgbClr val="000000"/>
                        </a:solidFill>
                        <a:latin typeface="DM San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19175"/>
            <a:ext cx="8115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Financial Aid in the US and Eutope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3830740"/>
            <a:ext cx="7237288" cy="198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Semi-Bold"/>
              </a:rPr>
              <a:t>Admissions and Selection 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8992881" cy="223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000000"/>
                </a:solidFill>
                <a:latin typeface="Fira Sans Semi-Bold"/>
              </a:rPr>
              <a:t>Admissions and Selection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554614"/>
            <a:ext cx="8992881" cy="251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4"/>
              </a:lnSpc>
            </a:pPr>
            <a:r>
              <a:rPr lang="en-US" sz="2389">
                <a:solidFill>
                  <a:srgbClr val="000000"/>
                </a:solidFill>
                <a:latin typeface="Fira Sans Light"/>
              </a:rPr>
              <a:t>In the US, admissions are competitive, and a holistic approach is often used, considering grades, standardized test scores, and extracurricular activities.</a:t>
            </a:r>
          </a:p>
          <a:p>
            <a:pPr marL="0" lvl="0" indent="0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000000"/>
                </a:solidFill>
                <a:latin typeface="Fira Sans Light"/>
              </a:rPr>
              <a:t>In Europe, admissions are typically based on academic performance and entrance exams, with less emphasis on extracurriculars.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2293352" y="-467139"/>
            <a:ext cx="7945947" cy="4810900"/>
            <a:chOff x="0" y="0"/>
            <a:chExt cx="887285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2855" cy="5372100"/>
            </a:xfrm>
            <a:custGeom>
              <a:avLst/>
              <a:gdLst/>
              <a:ahLst/>
              <a:cxnLst/>
              <a:rect l="l" t="t" r="r" b="b"/>
              <a:pathLst>
                <a:path w="8872855" h="5372100">
                  <a:moveTo>
                    <a:pt x="73221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322185" y="5372100"/>
                  </a:lnTo>
                  <a:lnTo>
                    <a:pt x="8872855" y="2686050"/>
                  </a:lnTo>
                  <a:lnTo>
                    <a:pt x="7322185" y="0"/>
                  </a:lnTo>
                  <a:close/>
                </a:path>
              </a:pathLst>
            </a:custGeom>
            <a:solidFill>
              <a:srgbClr val="329A8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640686" y="1247111"/>
            <a:ext cx="9251278" cy="801118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2"/>
              <a:stretch>
                <a:fillRect r="-2989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3226828" y="9258300"/>
            <a:ext cx="7384961" cy="6226137"/>
            <a:chOff x="0" y="0"/>
            <a:chExt cx="6371968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1968" cy="5372100"/>
            </a:xfrm>
            <a:custGeom>
              <a:avLst/>
              <a:gdLst/>
              <a:ahLst/>
              <a:cxnLst/>
              <a:rect l="l" t="t" r="r" b="b"/>
              <a:pathLst>
                <a:path w="6371968" h="5372100">
                  <a:moveTo>
                    <a:pt x="482129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21298" y="5372100"/>
                  </a:lnTo>
                  <a:lnTo>
                    <a:pt x="6371968" y="2686050"/>
                  </a:lnTo>
                  <a:lnTo>
                    <a:pt x="4821298" y="0"/>
                  </a:lnTo>
                  <a:close/>
                </a:path>
              </a:pathLst>
            </a:custGeom>
            <a:solidFill>
              <a:srgbClr val="27806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1882352" y="8782041"/>
            <a:ext cx="4711177" cy="6226137"/>
            <a:chOff x="0" y="0"/>
            <a:chExt cx="4064946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D5DADA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3699035"/>
            <a:ext cx="7237288" cy="198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Teaching and Learning style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9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4346444"/>
          <a:ext cx="16230603" cy="4360761"/>
        </p:xfrm>
        <a:graphic>
          <a:graphicData uri="http://schemas.openxmlformats.org/drawingml/2006/table">
            <a:tbl>
              <a:tblPr/>
              <a:tblGrid>
                <a:gridCol w="1623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07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Discuss the teaching and learning methods in higher education. In the US, there's a focus on a broad liberal arts education, with an emphasis on class participation, projects, and a variety of assessment methods. In Europe, the approach is often more specialized and research-oriented, with a strong emphasis on exams.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19175"/>
            <a:ext cx="8115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Teaching and Learning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4141690"/>
            <a:ext cx="7237288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Conclusion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3695693" y="2973824"/>
            <a:ext cx="10363200" cy="37046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15" name="TextBox 15"/>
          <p:cNvSpPr txBox="1"/>
          <p:nvPr/>
        </p:nvSpPr>
        <p:spPr>
          <a:xfrm>
            <a:off x="2419011" y="6258830"/>
            <a:ext cx="255336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>
            <a:off x="0" y="9713931"/>
            <a:ext cx="18288000" cy="1351547"/>
          </a:xfrm>
          <a:custGeom>
            <a:avLst/>
            <a:gdLst/>
            <a:ahLst/>
            <a:cxnLst/>
            <a:rect l="l" t="t" r="r" b="b"/>
            <a:pathLst>
              <a:path w="18288000" h="1351547">
                <a:moveTo>
                  <a:pt x="0" y="0"/>
                </a:moveTo>
                <a:lnTo>
                  <a:pt x="18288000" y="0"/>
                </a:lnTo>
                <a:lnTo>
                  <a:pt x="18288000" y="1351547"/>
                </a:lnTo>
                <a:lnTo>
                  <a:pt x="0" y="135154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A245745-171D-4CD6-802B-06F535B40BC3}"/>
              </a:ext>
            </a:extLst>
          </p:cNvPr>
          <p:cNvSpPr txBox="1"/>
          <p:nvPr/>
        </p:nvSpPr>
        <p:spPr>
          <a:xfrm>
            <a:off x="0" y="4658997"/>
            <a:ext cx="17526000" cy="5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lear Sans Medium"/>
              </a:rPr>
              <a:t>Any questions?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4141690"/>
            <a:ext cx="7237288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Introduction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4141690"/>
            <a:ext cx="7237288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University vs College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445308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6604" y="9831612"/>
            <a:ext cx="12971396" cy="958632"/>
          </a:xfrm>
          <a:custGeom>
            <a:avLst/>
            <a:gdLst/>
            <a:ahLst/>
            <a:cxnLst/>
            <a:rect l="l" t="t" r="r" b="b"/>
            <a:pathLst>
              <a:path w="12971396" h="958632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5316604" cy="10287000"/>
            <a:chOff x="0" y="0"/>
            <a:chExt cx="708880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286" r="11286"/>
            <a:stretch>
              <a:fillRect/>
            </a:stretch>
          </p:blipFill>
          <p:spPr>
            <a:xfrm>
              <a:off x="0" y="0"/>
              <a:ext cx="7088806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384960" y="1103147"/>
            <a:ext cx="916717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University vs College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66661" y="3920469"/>
            <a:ext cx="5598748" cy="4515394"/>
            <a:chOff x="0" y="0"/>
            <a:chExt cx="7464997" cy="6020525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4997" cy="1528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8"/>
                </a:lnSpc>
              </a:pPr>
              <a:r>
                <a:rPr lang="en-US" sz="3320">
                  <a:solidFill>
                    <a:srgbClr val="000000"/>
                  </a:solidFill>
                  <a:latin typeface="Clear Sans Medium"/>
                </a:rPr>
                <a:t>THE US</a:t>
              </a:r>
            </a:p>
            <a:p>
              <a:pPr>
                <a:lnSpc>
                  <a:spcPts val="4648"/>
                </a:lnSpc>
              </a:pPr>
              <a:endParaRPr lang="en-US" sz="3320">
                <a:solidFill>
                  <a:srgbClr val="000000"/>
                </a:solidFill>
                <a:latin typeface="Clear Sans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74116"/>
              <a:ext cx="7464997" cy="4154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8560" lvl="1" indent="-274280">
                <a:lnSpc>
                  <a:spcPts val="3557"/>
                </a:lnSpc>
                <a:buFont typeface="Arial"/>
                <a:buChar char="•"/>
              </a:pPr>
              <a:r>
                <a:rPr lang="en-US" sz="2540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Used interchangeably</a:t>
              </a:r>
            </a:p>
            <a:p>
              <a:pPr marL="548560" lvl="1" indent="-274280">
                <a:lnSpc>
                  <a:spcPts val="3557"/>
                </a:lnSpc>
                <a:buFont typeface="Arial"/>
                <a:buChar char="•"/>
              </a:pPr>
              <a:endParaRPr lang="en-US" sz="2540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  <a:p>
              <a:pPr marL="548560" lvl="1" indent="-274280">
                <a:lnSpc>
                  <a:spcPts val="3557"/>
                </a:lnSpc>
                <a:buFont typeface="Arial"/>
                <a:buChar char="•"/>
              </a:pPr>
              <a:r>
                <a:rPr lang="en-US" sz="2540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College covers wide range of institutions</a:t>
              </a:r>
            </a:p>
            <a:p>
              <a:pPr marL="548560" lvl="1" indent="-274280">
                <a:lnSpc>
                  <a:spcPts val="3557"/>
                </a:lnSpc>
                <a:buFont typeface="Arial"/>
                <a:buChar char="•"/>
              </a:pPr>
              <a:endParaRPr lang="en-US" sz="2540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  <a:p>
              <a:pPr marL="548560" lvl="1" indent="-274280">
                <a:lnSpc>
                  <a:spcPts val="3557"/>
                </a:lnSpc>
                <a:buFont typeface="Arial"/>
                <a:buChar char="•"/>
              </a:pPr>
              <a:r>
                <a:rPr lang="en-US" sz="2540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Offers both undergraduate and graduate degrees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65409" y="3920469"/>
            <a:ext cx="6058284" cy="5489041"/>
            <a:chOff x="0" y="0"/>
            <a:chExt cx="8077712" cy="73187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8077712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Medium"/>
                </a:rPr>
                <a:t>EUROPE</a:t>
              </a:r>
            </a:p>
            <a:p>
              <a:pPr algn="ctr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Clear Sans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07836"/>
              <a:ext cx="8077712" cy="5239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Standardized nomenclature</a:t>
              </a: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endParaRPr lang="en-US" sz="2524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College for secondary education or vocational training</a:t>
              </a: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endParaRPr lang="en-US" sz="2524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College Does not grant degrees</a:t>
              </a: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endParaRPr lang="en-US" sz="2524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  <a:p>
              <a:pPr marL="545145" lvl="1" indent="-272572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000000"/>
                  </a:solidFill>
                  <a:latin typeface="Clear Sans"/>
                  <a:hlinkClick r:id="rId5" tooltip="https://docs.google.com/spreadsheets/d/1DUF2isFWsqVSYhbaACYtbgcLi_YjDqpE3GLQIVgkKQg/edit#gid=69851113"/>
                </a:rPr>
                <a:t>University grants academic degrees</a:t>
              </a:r>
            </a:p>
            <a:p>
              <a:pPr>
                <a:lnSpc>
                  <a:spcPts val="2974"/>
                </a:lnSpc>
              </a:pPr>
              <a:endParaRPr lang="en-US" sz="2524">
                <a:solidFill>
                  <a:srgbClr val="000000"/>
                </a:solidFill>
                <a:latin typeface="Clear Sans"/>
                <a:hlinkClick r:id="rId5" tooltip="https://docs.google.com/spreadsheets/d/1DUF2isFWsqVSYhbaACYtbgcLi_YjDqpE3GLQIVgkKQg/edit#gid=6985111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4141690"/>
            <a:ext cx="7237288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Degre structure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22859" y="1376178"/>
            <a:ext cx="4836441" cy="3073518"/>
          </a:xfrm>
          <a:custGeom>
            <a:avLst/>
            <a:gdLst/>
            <a:ahLst/>
            <a:cxnLst/>
            <a:rect l="l" t="t" r="r" b="b"/>
            <a:pathLst>
              <a:path w="4836441" h="3073518">
                <a:moveTo>
                  <a:pt x="0" y="0"/>
                </a:moveTo>
                <a:lnTo>
                  <a:pt x="4836441" y="0"/>
                </a:lnTo>
                <a:lnTo>
                  <a:pt x="4836441" y="3073518"/>
                </a:lnTo>
                <a:lnTo>
                  <a:pt x="0" y="307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447081"/>
            <a:ext cx="4775504" cy="3811219"/>
          </a:xfrm>
          <a:custGeom>
            <a:avLst/>
            <a:gdLst/>
            <a:ahLst/>
            <a:cxnLst/>
            <a:rect l="l" t="t" r="r" b="b"/>
            <a:pathLst>
              <a:path w="4775504" h="3811219">
                <a:moveTo>
                  <a:pt x="0" y="0"/>
                </a:moveTo>
                <a:lnTo>
                  <a:pt x="4775504" y="0"/>
                </a:lnTo>
                <a:lnTo>
                  <a:pt x="4775504" y="3811219"/>
                </a:lnTo>
                <a:lnTo>
                  <a:pt x="0" y="381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8098" y="1774349"/>
            <a:ext cx="11735168" cy="2950736"/>
          </a:xfrm>
          <a:custGeom>
            <a:avLst/>
            <a:gdLst/>
            <a:ahLst/>
            <a:cxnLst/>
            <a:rect l="l" t="t" r="r" b="b"/>
            <a:pathLst>
              <a:path w="11735168" h="2950736">
                <a:moveTo>
                  <a:pt x="0" y="0"/>
                </a:moveTo>
                <a:lnTo>
                  <a:pt x="11735168" y="0"/>
                </a:lnTo>
                <a:lnTo>
                  <a:pt x="11735168" y="2950736"/>
                </a:lnTo>
                <a:lnTo>
                  <a:pt x="0" y="295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02233" y="5864193"/>
            <a:ext cx="11902066" cy="3090527"/>
          </a:xfrm>
          <a:custGeom>
            <a:avLst/>
            <a:gdLst/>
            <a:ahLst/>
            <a:cxnLst/>
            <a:rect l="l" t="t" r="r" b="b"/>
            <a:pathLst>
              <a:path w="11902066" h="3090527">
                <a:moveTo>
                  <a:pt x="0" y="0"/>
                </a:moveTo>
                <a:lnTo>
                  <a:pt x="11902067" y="0"/>
                </a:lnTo>
                <a:lnTo>
                  <a:pt x="11902067" y="3090526"/>
                </a:lnTo>
                <a:lnTo>
                  <a:pt x="0" y="3090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8621488" cy="2084371"/>
            <a:chOff x="0" y="0"/>
            <a:chExt cx="1318235" cy="31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35" cy="318702"/>
            </a:xfrm>
            <a:custGeom>
              <a:avLst/>
              <a:gdLst/>
              <a:ahLst/>
              <a:cxnLst/>
              <a:rect l="l" t="t" r="r" b="b"/>
              <a:pathLst>
                <a:path w="1318235" h="31870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303437"/>
                  </a:lnTo>
                  <a:cubicBezTo>
                    <a:pt x="1318235" y="311868"/>
                    <a:pt x="1311400" y="318702"/>
                    <a:pt x="1302969" y="318702"/>
                  </a:cubicBezTo>
                  <a:lnTo>
                    <a:pt x="15266" y="318702"/>
                  </a:lnTo>
                  <a:cubicBezTo>
                    <a:pt x="11217" y="318702"/>
                    <a:pt x="7334" y="317094"/>
                    <a:pt x="4471" y="314231"/>
                  </a:cubicBezTo>
                  <a:cubicBezTo>
                    <a:pt x="1608" y="311368"/>
                    <a:pt x="0" y="307486"/>
                    <a:pt x="0" y="303437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8235" cy="34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09240" y="4014522"/>
            <a:ext cx="7237288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"/>
              </a:rPr>
              <a:t>Tuition and selection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7573238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Tuition and Financing</a:t>
            </a:r>
          </a:p>
        </p:txBody>
      </p:sp>
      <p:grpSp>
        <p:nvGrpSpPr>
          <p:cNvPr id="3" name="Group 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468654"/>
            <a:ext cx="6017330" cy="547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041" lvl="1" indent="-302520" algn="just">
              <a:lnSpc>
                <a:spcPts val="392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Telegraf"/>
              </a:rPr>
              <a:t>In the United States, tuition fees for higher education can be high, and students often rely on loans and scholarships to cover the costs.</a:t>
            </a:r>
          </a:p>
          <a:p>
            <a:pPr marL="605041" lvl="1" indent="-302520" algn="just">
              <a:lnSpc>
                <a:spcPts val="3923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Telegraf"/>
              </a:rPr>
              <a:t>By contrast, in Europe, tuition fees are often lower, and some countries offer free education or low-cost options for both domestic and EU students. Student loans are less common.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51244" y="2673192"/>
            <a:ext cx="10364552" cy="5143409"/>
          </a:xfrm>
          <a:custGeom>
            <a:avLst/>
            <a:gdLst/>
            <a:ahLst/>
            <a:cxnLst/>
            <a:rect l="l" t="t" r="r" b="b"/>
            <a:pathLst>
              <a:path w="10364552" h="5143409">
                <a:moveTo>
                  <a:pt x="0" y="0"/>
                </a:moveTo>
                <a:lnTo>
                  <a:pt x="10364552" y="0"/>
                </a:lnTo>
                <a:lnTo>
                  <a:pt x="10364552" y="5143410"/>
                </a:lnTo>
                <a:lnTo>
                  <a:pt x="0" y="514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095234" y="2522676"/>
            <a:ext cx="3162202" cy="1283967"/>
            <a:chOff x="0" y="0"/>
            <a:chExt cx="653075" cy="2651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3075" cy="265172"/>
            </a:xfrm>
            <a:custGeom>
              <a:avLst/>
              <a:gdLst/>
              <a:ahLst/>
              <a:cxnLst/>
              <a:rect l="l" t="t" r="r" b="b"/>
              <a:pathLst>
                <a:path w="653075" h="265172">
                  <a:moveTo>
                    <a:pt x="41621" y="0"/>
                  </a:moveTo>
                  <a:lnTo>
                    <a:pt x="611455" y="0"/>
                  </a:lnTo>
                  <a:cubicBezTo>
                    <a:pt x="622493" y="0"/>
                    <a:pt x="633079" y="4385"/>
                    <a:pt x="640885" y="12190"/>
                  </a:cubicBezTo>
                  <a:cubicBezTo>
                    <a:pt x="648690" y="19996"/>
                    <a:pt x="653075" y="30582"/>
                    <a:pt x="653075" y="41621"/>
                  </a:cubicBezTo>
                  <a:lnTo>
                    <a:pt x="653075" y="223551"/>
                  </a:lnTo>
                  <a:cubicBezTo>
                    <a:pt x="653075" y="234590"/>
                    <a:pt x="648690" y="245176"/>
                    <a:pt x="640885" y="252981"/>
                  </a:cubicBezTo>
                  <a:cubicBezTo>
                    <a:pt x="633079" y="260787"/>
                    <a:pt x="622493" y="265172"/>
                    <a:pt x="611455" y="265172"/>
                  </a:cubicBezTo>
                  <a:lnTo>
                    <a:pt x="41621" y="265172"/>
                  </a:lnTo>
                  <a:cubicBezTo>
                    <a:pt x="30582" y="265172"/>
                    <a:pt x="19996" y="260787"/>
                    <a:pt x="12190" y="252981"/>
                  </a:cubicBezTo>
                  <a:cubicBezTo>
                    <a:pt x="4385" y="245176"/>
                    <a:pt x="0" y="234590"/>
                    <a:pt x="0" y="223551"/>
                  </a:cubicBezTo>
                  <a:lnTo>
                    <a:pt x="0" y="41621"/>
                  </a:lnTo>
                  <a:cubicBezTo>
                    <a:pt x="0" y="30582"/>
                    <a:pt x="4385" y="19996"/>
                    <a:pt x="12190" y="12190"/>
                  </a:cubicBezTo>
                  <a:cubicBezTo>
                    <a:pt x="19996" y="4385"/>
                    <a:pt x="30582" y="0"/>
                    <a:pt x="41621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5307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12017" y="4045482"/>
            <a:ext cx="3162202" cy="1283967"/>
            <a:chOff x="0" y="0"/>
            <a:chExt cx="653075" cy="2651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3075" cy="265172"/>
            </a:xfrm>
            <a:custGeom>
              <a:avLst/>
              <a:gdLst/>
              <a:ahLst/>
              <a:cxnLst/>
              <a:rect l="l" t="t" r="r" b="b"/>
              <a:pathLst>
                <a:path w="653075" h="265172">
                  <a:moveTo>
                    <a:pt x="41621" y="0"/>
                  </a:moveTo>
                  <a:lnTo>
                    <a:pt x="611455" y="0"/>
                  </a:lnTo>
                  <a:cubicBezTo>
                    <a:pt x="622493" y="0"/>
                    <a:pt x="633079" y="4385"/>
                    <a:pt x="640885" y="12190"/>
                  </a:cubicBezTo>
                  <a:cubicBezTo>
                    <a:pt x="648690" y="19996"/>
                    <a:pt x="653075" y="30582"/>
                    <a:pt x="653075" y="41621"/>
                  </a:cubicBezTo>
                  <a:lnTo>
                    <a:pt x="653075" y="223551"/>
                  </a:lnTo>
                  <a:cubicBezTo>
                    <a:pt x="653075" y="234590"/>
                    <a:pt x="648690" y="245176"/>
                    <a:pt x="640885" y="252981"/>
                  </a:cubicBezTo>
                  <a:cubicBezTo>
                    <a:pt x="633079" y="260787"/>
                    <a:pt x="622493" y="265172"/>
                    <a:pt x="611455" y="265172"/>
                  </a:cubicBezTo>
                  <a:lnTo>
                    <a:pt x="41621" y="265172"/>
                  </a:lnTo>
                  <a:cubicBezTo>
                    <a:pt x="30582" y="265172"/>
                    <a:pt x="19996" y="260787"/>
                    <a:pt x="12190" y="252981"/>
                  </a:cubicBezTo>
                  <a:cubicBezTo>
                    <a:pt x="4385" y="245176"/>
                    <a:pt x="0" y="234590"/>
                    <a:pt x="0" y="223551"/>
                  </a:cubicBezTo>
                  <a:lnTo>
                    <a:pt x="0" y="41621"/>
                  </a:lnTo>
                  <a:cubicBezTo>
                    <a:pt x="0" y="30582"/>
                    <a:pt x="4385" y="19996"/>
                    <a:pt x="12190" y="12190"/>
                  </a:cubicBezTo>
                  <a:cubicBezTo>
                    <a:pt x="19996" y="4385"/>
                    <a:pt x="30582" y="0"/>
                    <a:pt x="41621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5307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76954" y="4107063"/>
            <a:ext cx="2291384" cy="113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Telegraf"/>
              </a:rPr>
              <a:t>United States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66052" y="2829101"/>
            <a:ext cx="2291384" cy="57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Telegraf"/>
              </a:rPr>
              <a:t>Europe</a:t>
            </a:r>
          </a:p>
        </p:txBody>
      </p:sp>
      <p:sp>
        <p:nvSpPr>
          <p:cNvPr id="19" name="Freeform 19"/>
          <p:cNvSpPr/>
          <p:nvPr/>
        </p:nvSpPr>
        <p:spPr>
          <a:xfrm>
            <a:off x="8515778" y="3974287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652584" y="4111093"/>
            <a:ext cx="1152746" cy="11527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539694" y="2470398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676500" y="2607204"/>
            <a:ext cx="1152746" cy="11527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963321" y="5833478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730523" y="4084501"/>
            <a:ext cx="996869" cy="103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sz="5703">
                <a:solidFill>
                  <a:srgbClr val="FFFFFF"/>
                </a:solidFill>
                <a:latin typeface="Telegraf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54439" y="2580612"/>
            <a:ext cx="996869" cy="103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sz="5703">
                <a:solidFill>
                  <a:srgbClr val="FFFFFF"/>
                </a:solidFill>
                <a:latin typeface="Telegraf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848300"/>
            <a:ext cx="11135300" cy="11135300"/>
          </a:xfrm>
          <a:custGeom>
            <a:avLst/>
            <a:gdLst/>
            <a:ahLst/>
            <a:cxnLst/>
            <a:rect l="l" t="t" r="r" b="b"/>
            <a:pathLst>
              <a:path w="11135300" h="11135300">
                <a:moveTo>
                  <a:pt x="11135300" y="0"/>
                </a:moveTo>
                <a:lnTo>
                  <a:pt x="0" y="0"/>
                </a:lnTo>
                <a:lnTo>
                  <a:pt x="0" y="11135300"/>
                </a:lnTo>
                <a:lnTo>
                  <a:pt x="11135300" y="11135300"/>
                </a:lnTo>
                <a:lnTo>
                  <a:pt x="11135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08645" y="4839981"/>
            <a:ext cx="7073952" cy="5128323"/>
            <a:chOff x="0" y="0"/>
            <a:chExt cx="1571803" cy="113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803" cy="1139492"/>
            </a:xfrm>
            <a:custGeom>
              <a:avLst/>
              <a:gdLst/>
              <a:ahLst/>
              <a:cxnLst/>
              <a:rect l="l" t="t" r="r" b="b"/>
              <a:pathLst>
                <a:path w="1571803" h="1139492">
                  <a:moveTo>
                    <a:pt x="45966" y="0"/>
                  </a:moveTo>
                  <a:lnTo>
                    <a:pt x="1525837" y="0"/>
                  </a:lnTo>
                  <a:cubicBezTo>
                    <a:pt x="1538028" y="0"/>
                    <a:pt x="1549720" y="4843"/>
                    <a:pt x="1558340" y="13463"/>
                  </a:cubicBezTo>
                  <a:cubicBezTo>
                    <a:pt x="1566960" y="22083"/>
                    <a:pt x="1571803" y="33775"/>
                    <a:pt x="1571803" y="45966"/>
                  </a:cubicBezTo>
                  <a:lnTo>
                    <a:pt x="1571803" y="1093527"/>
                  </a:lnTo>
                  <a:cubicBezTo>
                    <a:pt x="1571803" y="1118913"/>
                    <a:pt x="1551224" y="1139492"/>
                    <a:pt x="1525837" y="1139492"/>
                  </a:cubicBezTo>
                  <a:lnTo>
                    <a:pt x="45966" y="1139492"/>
                  </a:lnTo>
                  <a:cubicBezTo>
                    <a:pt x="20580" y="1139492"/>
                    <a:pt x="0" y="1118913"/>
                    <a:pt x="0" y="1093527"/>
                  </a:cubicBezTo>
                  <a:lnTo>
                    <a:pt x="0" y="45966"/>
                  </a:lnTo>
                  <a:cubicBezTo>
                    <a:pt x="0" y="20580"/>
                    <a:pt x="20580" y="0"/>
                    <a:pt x="459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71803" cy="11775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2C2C2C"/>
                  </a:solidFill>
                  <a:latin typeface="DM Sans Bold"/>
                </a:rPr>
                <a:t>Europe</a:t>
              </a:r>
            </a:p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2C2C2C"/>
                </a:solidFill>
                <a:latin typeface="DM Sans Bold"/>
              </a:endParaRP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2C2C2C"/>
                  </a:solidFill>
                  <a:latin typeface="DM Sans"/>
                </a:rPr>
                <a:t>In Europe, particularly in Western and Northern European countries, higher education is characterized by affordable or even tuition-free options for domestic and EU students.</a:t>
              </a: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2C2C2C"/>
                  </a:solidFill>
                  <a:latin typeface="DM Sans"/>
                </a:rPr>
                <a:t>Government subsidies and accessible financial aid contribute to the affordability of education in Europe.</a:t>
              </a:r>
            </a:p>
            <a:p>
              <a:pPr algn="ctr">
                <a:lnSpc>
                  <a:spcPts val="3249"/>
                </a:lnSpc>
              </a:pPr>
              <a:endParaRPr lang="en-US" sz="2499">
                <a:solidFill>
                  <a:srgbClr val="2C2C2C"/>
                </a:solidFill>
                <a:latin typeface="DM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5402" y="4839981"/>
            <a:ext cx="7073952" cy="5128323"/>
            <a:chOff x="0" y="0"/>
            <a:chExt cx="1571803" cy="1139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1803" cy="1139492"/>
            </a:xfrm>
            <a:custGeom>
              <a:avLst/>
              <a:gdLst/>
              <a:ahLst/>
              <a:cxnLst/>
              <a:rect l="l" t="t" r="r" b="b"/>
              <a:pathLst>
                <a:path w="1571803" h="1139492">
                  <a:moveTo>
                    <a:pt x="45966" y="0"/>
                  </a:moveTo>
                  <a:lnTo>
                    <a:pt x="1525837" y="0"/>
                  </a:lnTo>
                  <a:cubicBezTo>
                    <a:pt x="1538028" y="0"/>
                    <a:pt x="1549720" y="4843"/>
                    <a:pt x="1558340" y="13463"/>
                  </a:cubicBezTo>
                  <a:cubicBezTo>
                    <a:pt x="1566960" y="22083"/>
                    <a:pt x="1571803" y="33775"/>
                    <a:pt x="1571803" y="45966"/>
                  </a:cubicBezTo>
                  <a:lnTo>
                    <a:pt x="1571803" y="1093527"/>
                  </a:lnTo>
                  <a:cubicBezTo>
                    <a:pt x="1571803" y="1118913"/>
                    <a:pt x="1551224" y="1139492"/>
                    <a:pt x="1525837" y="1139492"/>
                  </a:cubicBezTo>
                  <a:lnTo>
                    <a:pt x="45966" y="1139492"/>
                  </a:lnTo>
                  <a:cubicBezTo>
                    <a:pt x="20580" y="1139492"/>
                    <a:pt x="0" y="1118913"/>
                    <a:pt x="0" y="1093527"/>
                  </a:cubicBezTo>
                  <a:lnTo>
                    <a:pt x="0" y="45966"/>
                  </a:lnTo>
                  <a:cubicBezTo>
                    <a:pt x="0" y="20580"/>
                    <a:pt x="20580" y="0"/>
                    <a:pt x="459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71803" cy="11775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2C2C2C"/>
                  </a:solidFill>
                  <a:latin typeface="DM Sans Bold"/>
                </a:rPr>
                <a:t>US</a:t>
              </a:r>
            </a:p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2C2C2C"/>
                </a:solidFill>
                <a:latin typeface="DM Sans Bold"/>
              </a:endParaRP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2C2C2C"/>
                  </a:solidFill>
                  <a:latin typeface="DM Sans"/>
                </a:rPr>
                <a:t>The United States is known for its relatively high tuition costs, especially for international and out-of-state students attending public universities.</a:t>
              </a: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2C2C2C"/>
                  </a:solidFill>
                  <a:latin typeface="DM Sans"/>
                </a:rPr>
                <a:t>Many American students accumulate significant debt due to the reliance on loans to finance their education.</a:t>
              </a:r>
            </a:p>
            <a:p>
              <a:pPr algn="ctr">
                <a:lnSpc>
                  <a:spcPts val="3249"/>
                </a:lnSpc>
              </a:pPr>
              <a:endParaRPr lang="en-US" sz="2499">
                <a:solidFill>
                  <a:srgbClr val="2C2C2C"/>
                </a:solidFill>
                <a:latin typeface="DM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18288000" cy="3600450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660399"/>
            <a:ext cx="12979351" cy="24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0"/>
              </a:lnSpc>
            </a:pPr>
            <a:r>
              <a:rPr lang="en-US" sz="9500">
                <a:solidFill>
                  <a:srgbClr val="FFFFFF"/>
                </a:solidFill>
                <a:latin typeface="Teko Medium"/>
              </a:rPr>
              <a:t>Tuition Costs in the US and Eutope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87550" y="0"/>
            <a:ext cx="3600450" cy="36004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436</Words>
  <Application>Microsoft Office PowerPoint</Application>
  <PresentationFormat>Custom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Telegraf Bold</vt:lpstr>
      <vt:lpstr>DM Sans Bold</vt:lpstr>
      <vt:lpstr>Antonio Bold</vt:lpstr>
      <vt:lpstr>Telegraf</vt:lpstr>
      <vt:lpstr>Calibri</vt:lpstr>
      <vt:lpstr>Open Sauce Bold Italics</vt:lpstr>
      <vt:lpstr>Hammersmith One</vt:lpstr>
      <vt:lpstr>DM Sans</vt:lpstr>
      <vt:lpstr>Fira Sans Semi-Bold</vt:lpstr>
      <vt:lpstr>Clear Sans Medium</vt:lpstr>
      <vt:lpstr>Teko Medium</vt:lpstr>
      <vt:lpstr>Telegraf Semi-Bold</vt:lpstr>
      <vt:lpstr>Open Sauce Bold</vt:lpstr>
      <vt:lpstr>Arial</vt:lpstr>
      <vt:lpstr>Fira Sans Light</vt:lpstr>
      <vt:lpstr>Clear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the US and Europe educational systems</dc:title>
  <cp:lastModifiedBy>el mrabet hanae</cp:lastModifiedBy>
  <cp:revision>4</cp:revision>
  <dcterms:created xsi:type="dcterms:W3CDTF">2006-08-16T00:00:00Z</dcterms:created>
  <dcterms:modified xsi:type="dcterms:W3CDTF">2023-11-08T19:31:58Z</dcterms:modified>
  <dc:identifier>DAFzVA-pwKU</dc:identifier>
</cp:coreProperties>
</file>